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  <p:sldMasterId id="2147483696" r:id="rId4"/>
    <p:sldMasterId id="2147483732" r:id="rId5"/>
  </p:sldMasterIdLst>
  <p:notesMasterIdLst>
    <p:notesMasterId r:id="rId38"/>
  </p:notesMasterIdLst>
  <p:handoutMasterIdLst>
    <p:handoutMasterId r:id="rId39"/>
  </p:handoutMasterIdLst>
  <p:sldIdLst>
    <p:sldId id="335" r:id="rId6"/>
    <p:sldId id="259" r:id="rId7"/>
    <p:sldId id="278" r:id="rId8"/>
    <p:sldId id="414" r:id="rId9"/>
    <p:sldId id="415" r:id="rId10"/>
    <p:sldId id="256" r:id="rId11"/>
    <p:sldId id="416" r:id="rId12"/>
    <p:sldId id="417" r:id="rId13"/>
    <p:sldId id="271" r:id="rId14"/>
    <p:sldId id="258" r:id="rId15"/>
    <p:sldId id="260" r:id="rId16"/>
    <p:sldId id="418" r:id="rId17"/>
    <p:sldId id="419" r:id="rId18"/>
    <p:sldId id="420" r:id="rId19"/>
    <p:sldId id="262" r:id="rId20"/>
    <p:sldId id="267" r:id="rId21"/>
    <p:sldId id="421" r:id="rId22"/>
    <p:sldId id="422" r:id="rId23"/>
    <p:sldId id="263" r:id="rId24"/>
    <p:sldId id="268" r:id="rId25"/>
    <p:sldId id="423" r:id="rId26"/>
    <p:sldId id="424" r:id="rId27"/>
    <p:sldId id="264" r:id="rId28"/>
    <p:sldId id="269" r:id="rId29"/>
    <p:sldId id="425" r:id="rId30"/>
    <p:sldId id="426" r:id="rId31"/>
    <p:sldId id="265" r:id="rId32"/>
    <p:sldId id="270" r:id="rId33"/>
    <p:sldId id="427" r:id="rId34"/>
    <p:sldId id="428" r:id="rId35"/>
    <p:sldId id="429" r:id="rId36"/>
    <p:sldId id="266" r:id="rId37"/>
  </p:sldIdLst>
  <p:sldSz cx="9144000" cy="6858000" type="screen4x3"/>
  <p:notesSz cx="7315200" cy="9601200"/>
  <p:embeddedFontLst>
    <p:embeddedFont>
      <p:font typeface="Arial Rounded MT Bold" panose="020F0704030504030204" pitchFamily="34" charset="0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libri Light" panose="020F0302020204030204" pitchFamily="34" charset="0"/>
      <p:regular r:id="rId45"/>
      <p:italic r:id="rId46"/>
    </p:embeddedFont>
    <p:embeddedFont>
      <p:font typeface="Comic Sans MS" panose="030F0702030302020204" pitchFamily="66" charset="0"/>
      <p:regular r:id="rId47"/>
      <p:bold r:id="rId48"/>
      <p:italic r:id="rId49"/>
      <p:boldItalic r:id="rId50"/>
    </p:embeddedFont>
    <p:embeddedFont>
      <p:font typeface="Ink Free" panose="03080402000500000000" pitchFamily="66" charset="0"/>
      <p:regular r:id="rId5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6366"/>
    </p:cViewPr>
  </p:sorterViewPr>
  <p:notesViewPr>
    <p:cSldViewPr snapToGrid="0">
      <p:cViewPr varScale="1">
        <p:scale>
          <a:sx n="78" d="100"/>
          <a:sy n="78" d="100"/>
        </p:scale>
        <p:origin x="32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10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5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3.xml"/><Relationship Id="rId51" Type="http://schemas.openxmlformats.org/officeDocument/2006/relationships/font" Target="fonts/font12.fntdata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32B0EE-94DB-4AC8-B279-E6FC386139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Fall 2021 Gospel Meeting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0ADB4D-8007-4753-BA43-3E08163CD9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r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11/7/2021 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5C199F-643A-4BF1-BBCE-D7D5A6A728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Donnie V. Rader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3C86BE-D0BB-4D4C-AC3E-46B764FBF8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r">
              <a:defRPr sz="1200"/>
            </a:lvl1pPr>
          </a:lstStyle>
          <a:p>
            <a:fld id="{71ECF4A8-6473-4D10-9F93-9439BBC74674}" type="slidenum"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0035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l">
              <a:defRPr sz="1200"/>
            </a:lvl1pPr>
          </a:lstStyle>
          <a:p>
            <a:r>
              <a:rPr lang="en-US"/>
              <a:t>Fall 2021 Gospel Meeting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r">
              <a:defRPr sz="1200"/>
            </a:lvl1pPr>
          </a:lstStyle>
          <a:p>
            <a:r>
              <a:rPr lang="en-US"/>
              <a:t>11/7/2021 am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7" tIns="48329" rIns="96657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2"/>
          </a:xfrm>
          <a:prstGeom prst="rect">
            <a:avLst/>
          </a:prstGeom>
        </p:spPr>
        <p:txBody>
          <a:bodyPr vert="horz" lIns="96657" tIns="48329" rIns="96657" bIns="4832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l">
              <a:defRPr sz="1200"/>
            </a:lvl1pPr>
          </a:lstStyle>
          <a:p>
            <a:r>
              <a:rPr lang="en-US"/>
              <a:t>Donnie V. Rader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r">
              <a:defRPr sz="1200"/>
            </a:lvl1pPr>
          </a:lstStyle>
          <a:p>
            <a:fld id="{542FAD14-ACC1-4A78-9AF4-3A9118BA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8136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9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35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27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75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9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8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3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73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62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70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8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1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6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7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5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5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1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7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01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81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7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99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2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5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128E-3A71-4E8D-B8D0-AF5071D92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589"/>
            <a:ext cx="6858000" cy="238805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95530-F71C-497C-AC37-DBF3C23D8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491"/>
            <a:ext cx="6858000" cy="16549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C5201-F2A6-402C-832B-50A1E0571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74948-2487-4368-9920-4F46991BE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E1D10-2724-442F-9ADE-42D1BE93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B94AA-7057-46E1-A976-339CD4F8B83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202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91706-2061-464A-9803-89B5B9B83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25692-FC69-4166-8F6E-2757BDCBC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BD292-0E23-404E-9664-8C131821A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6F173-6944-46F7-8D6D-3BE684A23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75ECF-0848-4D91-BD04-9F850E38F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D5F82-BCF4-46EF-803F-D30D499CEA7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911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4F1B8-3011-4FEA-A570-A4953723B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398"/>
            <a:ext cx="7886700" cy="285239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A5264-054F-4EB6-99CB-9B9AE481C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009"/>
            <a:ext cx="7886700" cy="15001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65876-227C-4EC7-8AA0-3B285E20D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79B04-34D6-4A12-9449-16236A98A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C4183-2434-4D70-9806-C6FA183B3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DF9FA-FFF5-4F5C-8243-FE4E85EF767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91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4FC2B-A9DF-495D-BC3A-E4B9CE8D0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40D08-64A8-42D0-AFBE-AC5AE83885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541"/>
            <a:ext cx="3810000" cy="41144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2786CD-BF2B-48FC-B7A7-3B3769829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541"/>
            <a:ext cx="3810000" cy="41144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8E2E3-E64B-4DC6-B8A7-0C183A8BA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481F8-E2AF-4AE2-8DB1-1F58DEF7F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D15BB3-E47A-4878-87C2-E8518F0D8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4AD36-4763-4F41-A0F8-7ED0C38CDED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731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C5199-90C2-473A-A0E3-856295A76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693"/>
            <a:ext cx="7886700" cy="13249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734A9-C0B5-48DD-A10D-E2FAD583A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680482"/>
            <a:ext cx="3868737" cy="824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02E31-3F88-4EA6-9726-F1F704252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505416"/>
            <a:ext cx="3868737" cy="36841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BA4A9A-CF4D-430A-ABFB-3342F25519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0482"/>
            <a:ext cx="3887788" cy="824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A0D2EF-79A2-4D4C-846B-2ACC598738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416"/>
            <a:ext cx="3887788" cy="36841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DA3143-A4BF-400B-9882-38E88A064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AE23F2-80AD-4ECA-8E8D-333B1C579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AF07FB-1486-4CBE-ACCF-9B0899FBE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E091C-F9E6-43E0-A053-6C540E8B23B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91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90F2F-B033-42A5-9969-D2541564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67A203-9646-483C-B39A-0B73B1A5B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E4AE49-0E4D-4DE6-890A-1C817D85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A1C333-FFBB-4863-861F-D910001B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77A92-7E35-4AB6-8D73-BF04540F98F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425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9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684924-B540-4995-99C9-8A7A247CD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3474F2-DD1D-452F-94B4-F89E5AD1B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34FA4-0ADF-48B9-A5C2-A3EC17C90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610D5-E2E8-46B5-A10E-39B8D65BC6D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35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CA5BB-8CE7-422F-A6B3-FF94F57C8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541"/>
            <a:ext cx="2949575" cy="16005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03E29-1A81-4DE5-B090-EC296FCF3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8220"/>
            <a:ext cx="4629150" cy="487305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CB175-CF3F-44CC-8390-2B8774A71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8081"/>
            <a:ext cx="2949575" cy="38117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7A009-CC75-4804-B441-440036C2F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A9B44-CFA2-4382-8F4B-B7EF30145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7AD659-E3AC-49C8-9BA7-9D909C4E4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EE73F-FADE-4564-A8FE-CDA8C0B8CED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192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40EA6-5C11-4DF4-911A-2AAEC1FB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541"/>
            <a:ext cx="2949575" cy="16005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E0B754-B45B-4ED9-971A-2162558D26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8220"/>
            <a:ext cx="4629150" cy="48730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620FC3-EAE8-4D4A-9008-139AD6C5C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8081"/>
            <a:ext cx="2949575" cy="38117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08D62-AE9D-495A-A44E-980F82BCD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FDEA3-2044-4917-ADF0-3F9F2D3A1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44C25-C5B4-4AE8-8B04-3AB64414C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4D745-E942-4A24-A206-254F675AEFD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073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E2C8A-B893-4221-973A-7529B8346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C639D2-E9CF-4A6C-8E8A-E448B7011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92A0B-43EC-4C16-8CFA-163BAA80C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EBF66-3FDB-4F03-951C-3BBBA88A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E8A7B-918D-4351-9A85-CD5F71F49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41389-F7B3-496F-8AF5-F7E2AD69CB3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924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1623D3-507F-4E6C-B764-33316F55BA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163286"/>
            <a:ext cx="1943100" cy="5932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E0C4E-8B5A-4B32-9991-3E0E1F467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163286"/>
            <a:ext cx="5676900" cy="59327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64F20-4C15-4E3F-9BC1-CCCED0826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84AB7-505A-4565-835E-01997776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2B59D-95C8-49B9-9463-0FC157E70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AF0A2-B54D-45A2-92B1-F2A2EDD61D6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494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B2E871-2238-43E8-BF2A-20E2D9F5B5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63A6EC-3640-4B6A-B3D3-BFB639901A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752042-121D-4D93-9863-F6DEB45ACE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3517BBFC-82A0-4FDA-A027-2308CB93F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44093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D67B9C-7B25-4862-883E-50EF98C2F5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0D7433-0126-468A-B189-0009B44244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6B9BA9-72DA-4120-AD70-9C4CE522F3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7B474B15-EFE1-4BFE-865C-3572B324E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32114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B03510-B1B4-46D0-8892-B6435C55D6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FC702F-DE0C-4A16-864D-FDDE419620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42192A-381A-416D-BFB8-EAC8DEB1F3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6C7F3827-A6F3-4D9F-8F5D-C7C159582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3896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22C4AA91-14F4-4327-A962-493DFB4162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B0D3B4FB-CC70-4772-91AA-D41DF217B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419A966B-DD21-4B5A-9C56-0BEE8DC94E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70296633-7B22-4CDE-B305-652CC72B9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78048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733A68D-6745-4873-89CB-157E8E8EA1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0872BF5-C1F4-4E13-AEF0-0804B43026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05A94C6-E7F7-46B3-B663-EB1C14AA12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0F611B37-A38A-49AF-A875-DFB597604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3814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66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B3011BD-2F56-48D3-AA48-125CD9FDE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DF821F-9F2C-4E18-8541-1B5989E0CE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0174CAB-BF81-4DB2-9175-A528FE6377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2B6A12BC-5801-42EA-BD73-103035222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12839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1AFB2CD-C112-47CB-A862-C823BC1D76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53879D-7C90-48C1-A178-9E72A84392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8C5303F-EC1D-4DA7-8894-23E7A44D75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B75317AE-71C1-4FF3-BB3F-03A059F24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72861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ECD9D145-41E4-4330-8880-89738FD737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23C320A0-EB71-4A42-A99E-11AB107779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77E7D7E5-052A-4304-90EF-5E92C511F3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45E44401-B3ED-43CF-918E-B3296DB2E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17144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045532ED-DA77-4A65-B0F8-5AC75195D8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CCD65A69-4AEE-4621-BA32-CFBE3CD2E6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45763420-CDF9-4137-B66C-30A0363E48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C8F5BB8C-BEB3-495E-9D13-5EB0B40AC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5394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F97B77-008B-4703-B3CE-7AC8EAC49C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1AF9BF-9B87-4878-B39E-D1137351BC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3158B6-D22C-4490-B876-3C9997C0B5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5147CA1E-8C1C-47E6-A88F-55DD2A120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98733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62E010-4BE1-4CF6-9E27-3D502E4A64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5A2371-681F-4B00-B3A2-4254AAA511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2FBA48-586D-4044-8556-44B3B5BB69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C42D6F69-33FD-49E3-B875-3A9DB2814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0626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4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17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6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8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95B02-9F78-4ABD-B499-D51A66CB3F42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F055C8-970F-4D6C-95B6-EA52C808F7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6687" r="2552"/>
          <a:stretch/>
        </p:blipFill>
        <p:spPr>
          <a:xfrm>
            <a:off x="1" y="0"/>
            <a:ext cx="914400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9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95B02-9F78-4ABD-B499-D51A66CB3F42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F055C8-970F-4D6C-95B6-EA52C808F7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lum bright="70000" contrast="-70000"/>
          </a:blip>
          <a:srcRect l="6687" r="2552"/>
          <a:stretch/>
        </p:blipFill>
        <p:spPr>
          <a:xfrm>
            <a:off x="1" y="0"/>
            <a:ext cx="914400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95B02-9F78-4ABD-B499-D51A66CB3F42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83C2DC-5884-4B03-8EBF-895F2BF1D096}"/>
              </a:ext>
            </a:extLst>
          </p:cNvPr>
          <p:cNvSpPr/>
          <p:nvPr userDrawn="1"/>
        </p:nvSpPr>
        <p:spPr>
          <a:xfrm>
            <a:off x="80962" y="109537"/>
            <a:ext cx="2728913" cy="663892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A72E68-D274-464C-8C0F-0DD7190819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6687" r="2552"/>
          <a:stretch/>
        </p:blipFill>
        <p:spPr>
          <a:xfrm>
            <a:off x="26193" y="4526413"/>
            <a:ext cx="2728913" cy="20267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282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804944C-E098-4A1B-B1D8-3A8FDBDA11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3286"/>
            <a:ext cx="7772400" cy="32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C0D5234-0951-4293-93F3-0F47327C4E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541"/>
            <a:ext cx="7772400" cy="41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C55B0CB-EFED-478D-B8CD-4D46965ACE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9081"/>
            <a:ext cx="1905000" cy="45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3695014-44C9-403C-9930-937AB1C685D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9081"/>
            <a:ext cx="2895600" cy="45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EFE30A7-6EBA-4C7F-8388-4AB0287715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9081"/>
            <a:ext cx="1905000" cy="45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640023-8530-4341-B21A-756B8B34E36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626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6600"/>
            </a:gs>
            <a:gs pos="100000">
              <a:srgbClr val="3333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4C00EDF-87AB-4B5F-936A-EE8E8DB1CA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31C6ECB-7988-4B16-B7E8-6BCE67D8B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B38B44E-DBD6-463A-A029-BACBEDF5B9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138A376-BAD2-4007-8D6E-5F3F9A39082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B0344FB-48C5-4645-8373-182E65BA3E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4447C0-1125-4F20-B677-DA577394B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4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858484-746B-4AEB-B0DB-42491046B1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833" r="1666"/>
          <a:stretch/>
        </p:blipFill>
        <p:spPr>
          <a:xfrm rot="21206803">
            <a:off x="189048" y="425836"/>
            <a:ext cx="3581400" cy="2182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TextBox 3">
            <a:extLst>
              <a:ext uri="{FF2B5EF4-FFF2-40B4-BE49-F238E27FC236}">
                <a16:creationId xmlns:a16="http://schemas.microsoft.com/office/drawing/2014/main" id="{9B12B3BB-ECC8-42D7-9843-DDD2B3A73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33400"/>
            <a:ext cx="5029200" cy="769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Topics </a:t>
            </a:r>
          </a:p>
        </p:txBody>
      </p:sp>
      <p:sp>
        <p:nvSpPr>
          <p:cNvPr id="15364" name="TextBox 4">
            <a:extLst>
              <a:ext uri="{FF2B5EF4-FFF2-40B4-BE49-F238E27FC236}">
                <a16:creationId xmlns:a16="http://schemas.microsoft.com/office/drawing/2014/main" id="{2281E98E-8A5C-4118-8046-64DA73CFB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2879725"/>
            <a:ext cx="8440738" cy="329320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Sunday PM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Help my Unbelief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Monday: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Is One Faith as Good as Another?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altLang="en-US" sz="2800" b="1" u="sng" kern="0" dirty="0">
                <a:solidFill>
                  <a:srgbClr val="000000"/>
                </a:solidFill>
                <a:cs typeface="Arial" panose="020B0604020202020204" pitchFamily="34" charset="0"/>
              </a:rPr>
              <a:t>Tuesday:</a:t>
            </a:r>
            <a:r>
              <a:rPr lang="en-US" altLang="en-US" sz="2800" b="1" kern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kern="0" dirty="0">
                <a:solidFill>
                  <a:srgbClr val="000000"/>
                </a:solidFill>
                <a:cs typeface="Arial" panose="020B0604020202020204" pitchFamily="34" charset="0"/>
              </a:rPr>
              <a:t>Things that Encourage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altLang="en-US" sz="800" b="1" u="sng" kern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Wednesday:</a:t>
            </a:r>
            <a:r>
              <a:rPr kumimoji="0" lang="en-US" altLang="en-US" sz="280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i="1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The Peace of God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800" i="1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Thursday: </a:t>
            </a:r>
            <a:r>
              <a:rPr kumimoji="0" lang="en-US" altLang="en-US" sz="2800" i="1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Settled in Complacency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800" b="1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Friday:</a:t>
            </a:r>
            <a:r>
              <a:rPr kumimoji="0" lang="en-US" altLang="en-US" sz="280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2800" i="1" kern="0" dirty="0">
                <a:solidFill>
                  <a:srgbClr val="000000"/>
                </a:solidFill>
                <a:cs typeface="Arial" panose="020B0604020202020204" pitchFamily="34" charset="0"/>
              </a:rPr>
              <a:t>The Earnest Cry of Bartimaeus</a:t>
            </a:r>
            <a:endParaRPr kumimoji="0" lang="en-US" altLang="en-US" sz="2800" i="1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01897F-F46A-4F34-860E-C72D4D55BA82}"/>
              </a:ext>
            </a:extLst>
          </p:cNvPr>
          <p:cNvSpPr/>
          <p:nvPr/>
        </p:nvSpPr>
        <p:spPr>
          <a:xfrm>
            <a:off x="1293698" y="-2696"/>
            <a:ext cx="65566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Nevertheless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00C23-08D5-4D9B-B1B2-D76DAD3F3659}"/>
              </a:ext>
            </a:extLst>
          </p:cNvPr>
          <p:cNvSpPr txBox="1"/>
          <p:nvPr/>
        </p:nvSpPr>
        <p:spPr>
          <a:xfrm>
            <a:off x="2810095" y="6048718"/>
            <a:ext cx="352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Luke 5:1-11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68018E-55E7-41B2-B58A-FEB12FF9E7CF}"/>
              </a:ext>
            </a:extLst>
          </p:cNvPr>
          <p:cNvSpPr/>
          <p:nvPr/>
        </p:nvSpPr>
        <p:spPr>
          <a:xfrm>
            <a:off x="622004" y="1427905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3200" b="1" dirty="0">
                <a:solidFill>
                  <a:schemeClr val="tx2"/>
                </a:solidFill>
                <a:latin typeface="Ink Free" panose="03080402000500000000" pitchFamily="66" charset="0"/>
              </a:rPr>
              <a:t>Obey – Even if Seems Unreasonable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396E51-9113-4779-AB97-03F2C3B40968}"/>
              </a:ext>
            </a:extLst>
          </p:cNvPr>
          <p:cNvSpPr/>
          <p:nvPr/>
        </p:nvSpPr>
        <p:spPr>
          <a:xfrm>
            <a:off x="1231980" y="5323587"/>
            <a:ext cx="6680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Lessons in Discipleship</a:t>
            </a:r>
          </a:p>
        </p:txBody>
      </p:sp>
    </p:spTree>
    <p:extLst>
      <p:ext uri="{BB962C8B-B14F-4D97-AF65-F5344CB8AC3E}">
        <p14:creationId xmlns:p14="http://schemas.microsoft.com/office/powerpoint/2010/main" val="328108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233915" y="1212112"/>
            <a:ext cx="24880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Obey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Seems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Unreasonable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4D29E-8A99-4086-A0F0-D1D7B9166E57}"/>
              </a:ext>
            </a:extLst>
          </p:cNvPr>
          <p:cNvSpPr txBox="1"/>
          <p:nvPr/>
        </p:nvSpPr>
        <p:spPr>
          <a:xfrm>
            <a:off x="3048000" y="287382"/>
            <a:ext cx="59566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Request of Jesus seemed unreasonable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Fished all night – caught nothing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They are professional fishermen – what does a carpenter know?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This was early in process of calling his disciples – yet Peter has seen enough to have a strong faith!</a:t>
            </a:r>
          </a:p>
        </p:txBody>
      </p:sp>
    </p:spTree>
    <p:extLst>
      <p:ext uri="{BB962C8B-B14F-4D97-AF65-F5344CB8AC3E}">
        <p14:creationId xmlns:p14="http://schemas.microsoft.com/office/powerpoint/2010/main" val="387802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233915" y="1212112"/>
            <a:ext cx="24880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Obey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Seems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Unreasonable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4D29E-8A99-4086-A0F0-D1D7B9166E57}"/>
              </a:ext>
            </a:extLst>
          </p:cNvPr>
          <p:cNvSpPr txBox="1"/>
          <p:nvPr/>
        </p:nvSpPr>
        <p:spPr>
          <a:xfrm>
            <a:off x="3048000" y="287382"/>
            <a:ext cx="595666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Request of Jesus seemed unreasonable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It is not our place to question &amp; doubt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Jer. 10:23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Isa. 55:8-9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Prov. 16:25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Rom. 11:34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It is ours to believe and do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He is creator – we are creatures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He is God – we are men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He is Lord – we are his servants</a:t>
            </a:r>
          </a:p>
        </p:txBody>
      </p:sp>
    </p:spTree>
    <p:extLst>
      <p:ext uri="{BB962C8B-B14F-4D97-AF65-F5344CB8AC3E}">
        <p14:creationId xmlns:p14="http://schemas.microsoft.com/office/powerpoint/2010/main" val="69161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233915" y="1212112"/>
            <a:ext cx="24880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Obey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Seems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Unreasonable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4D29E-8A99-4086-A0F0-D1D7B9166E57}"/>
              </a:ext>
            </a:extLst>
          </p:cNvPr>
          <p:cNvSpPr txBox="1"/>
          <p:nvPr/>
        </p:nvSpPr>
        <p:spPr>
          <a:xfrm>
            <a:off x="3048000" y="287382"/>
            <a:ext cx="595666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Request of Jesus seemed unreasonable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It is not our place to question &amp; doubt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Bible characters were asked to do what seems unreasonable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Believe would have a son in old age (Rom. 4:17-ff)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Sacrifice son (Gen. 22)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Separate from wives (Ezra 10)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Dip seven times (2 Kings 5)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316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233915" y="1212112"/>
            <a:ext cx="24880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Obey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Seems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Unreasonable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4D29E-8A99-4086-A0F0-D1D7B9166E57}"/>
              </a:ext>
            </a:extLst>
          </p:cNvPr>
          <p:cNvSpPr txBox="1"/>
          <p:nvPr/>
        </p:nvSpPr>
        <p:spPr>
          <a:xfrm>
            <a:off x="3048000" y="287382"/>
            <a:ext cx="595666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Request of Jesus seemed unreasonable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It is not our place to question &amp; doubt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Bible characters were asked to do what seems unreasonable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God asks us to do what seems unreasonable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Baptized (Mark 16:16)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Divorce for only one cause (Matt. 19:9)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Not forsake under distress (Heb. 10:25)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Withdraw from disorderly (2 Thess. 3)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Forgive if repent (Luke 17:1-5)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281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01897F-F46A-4F34-860E-C72D4D55BA82}"/>
              </a:ext>
            </a:extLst>
          </p:cNvPr>
          <p:cNvSpPr/>
          <p:nvPr/>
        </p:nvSpPr>
        <p:spPr>
          <a:xfrm>
            <a:off x="1293698" y="-2696"/>
            <a:ext cx="65566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Nevertheless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00C23-08D5-4D9B-B1B2-D76DAD3F3659}"/>
              </a:ext>
            </a:extLst>
          </p:cNvPr>
          <p:cNvSpPr txBox="1"/>
          <p:nvPr/>
        </p:nvSpPr>
        <p:spPr>
          <a:xfrm>
            <a:off x="2810095" y="6048718"/>
            <a:ext cx="352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Luke 5:1-11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68018E-55E7-41B2-B58A-FEB12FF9E7CF}"/>
              </a:ext>
            </a:extLst>
          </p:cNvPr>
          <p:cNvSpPr/>
          <p:nvPr/>
        </p:nvSpPr>
        <p:spPr>
          <a:xfrm>
            <a:off x="622004" y="1427905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Obey – Even if Seems Unreasonable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396E51-9113-4779-AB97-03F2C3B40968}"/>
              </a:ext>
            </a:extLst>
          </p:cNvPr>
          <p:cNvSpPr/>
          <p:nvPr/>
        </p:nvSpPr>
        <p:spPr>
          <a:xfrm>
            <a:off x="1231980" y="5323587"/>
            <a:ext cx="6680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Lessons in Discipleship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44A995-4FCA-4BE4-9280-A6CD4950D20E}"/>
              </a:ext>
            </a:extLst>
          </p:cNvPr>
          <p:cNvSpPr/>
          <p:nvPr/>
        </p:nvSpPr>
        <p:spPr>
          <a:xfrm>
            <a:off x="622004" y="2219200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200" b="1" dirty="0">
                <a:solidFill>
                  <a:schemeClr val="tx2"/>
                </a:solidFill>
                <a:latin typeface="Ink Free" panose="03080402000500000000" pitchFamily="66" charset="0"/>
              </a:rPr>
              <a:t> Try – Even if Seems Impossible</a:t>
            </a:r>
          </a:p>
        </p:txBody>
      </p:sp>
    </p:spTree>
    <p:extLst>
      <p:ext uri="{BB962C8B-B14F-4D97-AF65-F5344CB8AC3E}">
        <p14:creationId xmlns:p14="http://schemas.microsoft.com/office/powerpoint/2010/main" val="42073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233915" y="1212112"/>
            <a:ext cx="24880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Try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Seems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Impossible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0FCF42-8D3C-4B6C-87C4-1E94039C887C}"/>
              </a:ext>
            </a:extLst>
          </p:cNvPr>
          <p:cNvSpPr txBox="1"/>
          <p:nvPr/>
        </p:nvSpPr>
        <p:spPr>
          <a:xfrm>
            <a:off x="3048000" y="287382"/>
            <a:ext cx="59566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Peter must have thought about failure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Fished all night – caught nothing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“Nevertheless” suggests he was going to act CONTRARY to how things look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He acts solely on faith in Jesus!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Going to try – in spite of: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Failure of the night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Possible failure of the future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By trying he caught fish – would not have happened otherwise!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If he had not TRIED – he would have failed (as fisherman &amp; disciple) </a:t>
            </a:r>
          </a:p>
        </p:txBody>
      </p:sp>
    </p:spTree>
    <p:extLst>
      <p:ext uri="{BB962C8B-B14F-4D97-AF65-F5344CB8AC3E}">
        <p14:creationId xmlns:p14="http://schemas.microsoft.com/office/powerpoint/2010/main" val="152627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233915" y="1212112"/>
            <a:ext cx="24880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Try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Seems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Impossible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0FCF42-8D3C-4B6C-87C4-1E94039C887C}"/>
              </a:ext>
            </a:extLst>
          </p:cNvPr>
          <p:cNvSpPr txBox="1"/>
          <p:nvPr/>
        </p:nvSpPr>
        <p:spPr>
          <a:xfrm>
            <a:off x="3048000" y="287382"/>
            <a:ext cx="595666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Peter must have thought about failure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We must try to do what we are afraid we will fail in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Living the Christian life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Bringing others to Christ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Correct &amp; restrain children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Teaching effort (radio, bulletin, etc.)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Teaching a class / taking part in service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Forgiving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Try to be mate should be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473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233915" y="1212112"/>
            <a:ext cx="24880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Try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Seems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Impossible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0FCF42-8D3C-4B6C-87C4-1E94039C887C}"/>
              </a:ext>
            </a:extLst>
          </p:cNvPr>
          <p:cNvSpPr txBox="1"/>
          <p:nvPr/>
        </p:nvSpPr>
        <p:spPr>
          <a:xfrm>
            <a:off x="3048000" y="287382"/>
            <a:ext cx="59566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Peter must have thought about failure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We must try to do what we are afraid we will fail in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One talent man failed saying, “I was afraid”</a:t>
            </a:r>
            <a:r>
              <a:rPr lang="en-US" sz="2400" dirty="0"/>
              <a:t> (Matt. 25:25)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6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01897F-F46A-4F34-860E-C72D4D55BA82}"/>
              </a:ext>
            </a:extLst>
          </p:cNvPr>
          <p:cNvSpPr/>
          <p:nvPr/>
        </p:nvSpPr>
        <p:spPr>
          <a:xfrm>
            <a:off x="1293698" y="-2696"/>
            <a:ext cx="65566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Nevertheless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00C23-08D5-4D9B-B1B2-D76DAD3F3659}"/>
              </a:ext>
            </a:extLst>
          </p:cNvPr>
          <p:cNvSpPr txBox="1"/>
          <p:nvPr/>
        </p:nvSpPr>
        <p:spPr>
          <a:xfrm>
            <a:off x="2810095" y="6048718"/>
            <a:ext cx="352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Luke 5:1-11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68018E-55E7-41B2-B58A-FEB12FF9E7CF}"/>
              </a:ext>
            </a:extLst>
          </p:cNvPr>
          <p:cNvSpPr/>
          <p:nvPr/>
        </p:nvSpPr>
        <p:spPr>
          <a:xfrm>
            <a:off x="622004" y="1427905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Obey – Even if Seems Unreasonable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396E51-9113-4779-AB97-03F2C3B40968}"/>
              </a:ext>
            </a:extLst>
          </p:cNvPr>
          <p:cNvSpPr/>
          <p:nvPr/>
        </p:nvSpPr>
        <p:spPr>
          <a:xfrm>
            <a:off x="1231980" y="5323587"/>
            <a:ext cx="6680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Lessons in Discipleship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44A995-4FCA-4BE4-9280-A6CD4950D20E}"/>
              </a:ext>
            </a:extLst>
          </p:cNvPr>
          <p:cNvSpPr/>
          <p:nvPr/>
        </p:nvSpPr>
        <p:spPr>
          <a:xfrm>
            <a:off x="622004" y="2219200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 Try – Even if Seems Impossible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054838-6836-4CEE-A307-AB936F31678A}"/>
              </a:ext>
            </a:extLst>
          </p:cNvPr>
          <p:cNvSpPr/>
          <p:nvPr/>
        </p:nvSpPr>
        <p:spPr>
          <a:xfrm>
            <a:off x="622004" y="3010494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3200" b="1" dirty="0">
                <a:solidFill>
                  <a:schemeClr val="tx2"/>
                </a:solidFill>
                <a:latin typeface="Ink Free" panose="03080402000500000000" pitchFamily="66" charset="0"/>
              </a:rPr>
              <a:t> Continue On – Even if Weary</a:t>
            </a:r>
          </a:p>
        </p:txBody>
      </p:sp>
    </p:spTree>
    <p:extLst>
      <p:ext uri="{BB962C8B-B14F-4D97-AF65-F5344CB8AC3E}">
        <p14:creationId xmlns:p14="http://schemas.microsoft.com/office/powerpoint/2010/main" val="222461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366F60-516B-4FA9-8AC3-056A7581E424}"/>
              </a:ext>
            </a:extLst>
          </p:cNvPr>
          <p:cNvSpPr txBox="1"/>
          <p:nvPr/>
        </p:nvSpPr>
        <p:spPr>
          <a:xfrm>
            <a:off x="2810097" y="5914343"/>
            <a:ext cx="3523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Luke 5:1-11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3A6AC6-0C40-428D-9E15-ACE2C9FD4D64}"/>
              </a:ext>
            </a:extLst>
          </p:cNvPr>
          <p:cNvSpPr txBox="1"/>
          <p:nvPr/>
        </p:nvSpPr>
        <p:spPr>
          <a:xfrm>
            <a:off x="609600" y="330927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Ink Free" panose="03080402000500000000" pitchFamily="66" charset="0"/>
              </a:rPr>
              <a:t>Call of the First Disciples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B4B3B-6716-4982-96AD-F472FFC18908}"/>
              </a:ext>
            </a:extLst>
          </p:cNvPr>
          <p:cNvSpPr txBox="1"/>
          <p:nvPr/>
        </p:nvSpPr>
        <p:spPr>
          <a:xfrm>
            <a:off x="1132114" y="1336821"/>
            <a:ext cx="6609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Setting: Lake of Gennesaret (Sea of Galilee)</a:t>
            </a:r>
          </a:p>
        </p:txBody>
      </p:sp>
    </p:spTree>
    <p:extLst>
      <p:ext uri="{BB962C8B-B14F-4D97-AF65-F5344CB8AC3E}">
        <p14:creationId xmlns:p14="http://schemas.microsoft.com/office/powerpoint/2010/main" val="141441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74429" y="1212112"/>
            <a:ext cx="269003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Continue</a:t>
            </a:r>
          </a:p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On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Weary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5DF21-A894-4BAD-B6F7-CAC6965B9AD8}"/>
              </a:ext>
            </a:extLst>
          </p:cNvPr>
          <p:cNvSpPr txBox="1"/>
          <p:nvPr/>
        </p:nvSpPr>
        <p:spPr>
          <a:xfrm>
            <a:off x="3048000" y="287382"/>
            <a:ext cx="59566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Peter &amp; other fishermen were tired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Toiled all night (v. 5)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Things had not gone as hoped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Disappointed – discouraged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Seems like all done was useless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If ever thought of quitting – this is the time!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Yet – Jesus said keep fishing!</a:t>
            </a:r>
          </a:p>
        </p:txBody>
      </p:sp>
    </p:spTree>
    <p:extLst>
      <p:ext uri="{BB962C8B-B14F-4D97-AF65-F5344CB8AC3E}">
        <p14:creationId xmlns:p14="http://schemas.microsoft.com/office/powerpoint/2010/main" val="25298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74429" y="1212112"/>
            <a:ext cx="269003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Continue</a:t>
            </a:r>
          </a:p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On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Weary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5DF21-A894-4BAD-B6F7-CAC6965B9AD8}"/>
              </a:ext>
            </a:extLst>
          </p:cNvPr>
          <p:cNvSpPr txBox="1"/>
          <p:nvPr/>
        </p:nvSpPr>
        <p:spPr>
          <a:xfrm>
            <a:off x="3048000" y="287382"/>
            <a:ext cx="595666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Peter &amp; other fishermen were tired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Easy to become weary - discouraged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Life doesn’t go as planned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Face unexpected difficulties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Try &amp; seems get knocked down!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May be weary with self – lack of progress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May be weary with family – lack of cooperation – faithfulness, etc.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May be weary with those try influence – no fruit</a:t>
            </a:r>
          </a:p>
        </p:txBody>
      </p:sp>
    </p:spTree>
    <p:extLst>
      <p:ext uri="{BB962C8B-B14F-4D97-AF65-F5344CB8AC3E}">
        <p14:creationId xmlns:p14="http://schemas.microsoft.com/office/powerpoint/2010/main" val="290578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74429" y="1212112"/>
            <a:ext cx="269003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Continue</a:t>
            </a:r>
          </a:p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On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Weary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5DF21-A894-4BAD-B6F7-CAC6965B9AD8}"/>
              </a:ext>
            </a:extLst>
          </p:cNvPr>
          <p:cNvSpPr txBox="1"/>
          <p:nvPr/>
        </p:nvSpPr>
        <p:spPr>
          <a:xfrm>
            <a:off x="3048000" y="287382"/>
            <a:ext cx="595666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Peter &amp; other fishermen were tired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Easy to become weary – discouraged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The weary, tired and discouraged must continue 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Point of Hebrews 10-13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i="1" dirty="0"/>
              <a:t>10:23, 35-36, 39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i="1" dirty="0"/>
              <a:t>12:1, 12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1 Cor. 15:58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Gal. 6:7-9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Don’t ever quit – launch back out into the deep!</a:t>
            </a:r>
          </a:p>
        </p:txBody>
      </p:sp>
    </p:spTree>
    <p:extLst>
      <p:ext uri="{BB962C8B-B14F-4D97-AF65-F5344CB8AC3E}">
        <p14:creationId xmlns:p14="http://schemas.microsoft.com/office/powerpoint/2010/main" val="362591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01897F-F46A-4F34-860E-C72D4D55BA82}"/>
              </a:ext>
            </a:extLst>
          </p:cNvPr>
          <p:cNvSpPr/>
          <p:nvPr/>
        </p:nvSpPr>
        <p:spPr>
          <a:xfrm>
            <a:off x="1293698" y="-2696"/>
            <a:ext cx="65566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Nevertheless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00C23-08D5-4D9B-B1B2-D76DAD3F3659}"/>
              </a:ext>
            </a:extLst>
          </p:cNvPr>
          <p:cNvSpPr txBox="1"/>
          <p:nvPr/>
        </p:nvSpPr>
        <p:spPr>
          <a:xfrm>
            <a:off x="2810095" y="6048718"/>
            <a:ext cx="352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Luke 5:1-11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68018E-55E7-41B2-B58A-FEB12FF9E7CF}"/>
              </a:ext>
            </a:extLst>
          </p:cNvPr>
          <p:cNvSpPr/>
          <p:nvPr/>
        </p:nvSpPr>
        <p:spPr>
          <a:xfrm>
            <a:off x="622004" y="1427905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Obey – Even if Seems Unreasonable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396E51-9113-4779-AB97-03F2C3B40968}"/>
              </a:ext>
            </a:extLst>
          </p:cNvPr>
          <p:cNvSpPr/>
          <p:nvPr/>
        </p:nvSpPr>
        <p:spPr>
          <a:xfrm>
            <a:off x="1231980" y="5323587"/>
            <a:ext cx="6680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Lessons in Discipleship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44A995-4FCA-4BE4-9280-A6CD4950D20E}"/>
              </a:ext>
            </a:extLst>
          </p:cNvPr>
          <p:cNvSpPr/>
          <p:nvPr/>
        </p:nvSpPr>
        <p:spPr>
          <a:xfrm>
            <a:off x="622004" y="2219200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 Try – Even if Seems Impossible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054838-6836-4CEE-A307-AB936F31678A}"/>
              </a:ext>
            </a:extLst>
          </p:cNvPr>
          <p:cNvSpPr/>
          <p:nvPr/>
        </p:nvSpPr>
        <p:spPr>
          <a:xfrm>
            <a:off x="622004" y="3010494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 Continue On – Even if Weary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817847-713B-4270-A46E-D41A804370F9}"/>
              </a:ext>
            </a:extLst>
          </p:cNvPr>
          <p:cNvSpPr/>
          <p:nvPr/>
        </p:nvSpPr>
        <p:spPr>
          <a:xfrm>
            <a:off x="622004" y="3801789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4"/>
            </a:pPr>
            <a:r>
              <a:rPr lang="en-US" sz="3200" b="1" dirty="0">
                <a:solidFill>
                  <a:schemeClr val="tx2"/>
                </a:solidFill>
                <a:latin typeface="Ink Free" panose="03080402000500000000" pitchFamily="66" charset="0"/>
              </a:rPr>
              <a:t> Humble – Even if it is Hard</a:t>
            </a:r>
          </a:p>
        </p:txBody>
      </p:sp>
    </p:spTree>
    <p:extLst>
      <p:ext uri="{BB962C8B-B14F-4D97-AF65-F5344CB8AC3E}">
        <p14:creationId xmlns:p14="http://schemas.microsoft.com/office/powerpoint/2010/main" val="270546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233915" y="1212112"/>
            <a:ext cx="248801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Humble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it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is Hard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19AB12-D854-452C-9517-0691E1B0F458}"/>
              </a:ext>
            </a:extLst>
          </p:cNvPr>
          <p:cNvSpPr txBox="1"/>
          <p:nvPr/>
        </p:nvSpPr>
        <p:spPr>
          <a:xfrm>
            <a:off x="3048000" y="287382"/>
            <a:ext cx="59566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Humility may not have been real easy for Peter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Disciples argued about who is the greatest (Matt. 18:1ff)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Confidence in himself – always seems to first to speak or answer</a:t>
            </a:r>
            <a:br>
              <a:rPr lang="en-US" sz="2400" i="1" dirty="0"/>
            </a:br>
            <a:r>
              <a:rPr lang="en-US" sz="2400" i="1" dirty="0"/>
              <a:t>(i.e. Mt. 26:31-33)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Confidence to act – cut off </a:t>
            </a:r>
            <a:r>
              <a:rPr lang="en-US" sz="2400" i="1" dirty="0" err="1"/>
              <a:t>Malchus</a:t>
            </a:r>
            <a:r>
              <a:rPr lang="en-US" sz="2400" i="1" dirty="0"/>
              <a:t>’ ear (</a:t>
            </a:r>
            <a:r>
              <a:rPr lang="en-US" sz="2400" i="1" dirty="0" err="1"/>
              <a:t>Jno</a:t>
            </a:r>
            <a:r>
              <a:rPr lang="en-US" sz="2400" i="1" dirty="0"/>
              <a:t>. 18:10)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Claimed he would never stumble or deny Christ (Matt. 26:31-33)</a:t>
            </a:r>
          </a:p>
        </p:txBody>
      </p:sp>
    </p:spTree>
    <p:extLst>
      <p:ext uri="{BB962C8B-B14F-4D97-AF65-F5344CB8AC3E}">
        <p14:creationId xmlns:p14="http://schemas.microsoft.com/office/powerpoint/2010/main" val="409919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233915" y="1212112"/>
            <a:ext cx="248801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Humble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it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is Hard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19AB12-D854-452C-9517-0691E1B0F458}"/>
              </a:ext>
            </a:extLst>
          </p:cNvPr>
          <p:cNvSpPr txBox="1"/>
          <p:nvPr/>
        </p:nvSpPr>
        <p:spPr>
          <a:xfrm>
            <a:off x="3048000" y="287382"/>
            <a:ext cx="595666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Humility may not have been real easy for Peter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Peter humbly bowed before Jesus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Reason: astonished at his power (v. 9)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Reaction: Conscious of his own unworthiness to be in his presence</a:t>
            </a:r>
            <a:br>
              <a:rPr lang="en-US" sz="2400" i="1" dirty="0"/>
            </a:br>
            <a:r>
              <a:rPr lang="en-US" sz="2400" i="1" dirty="0"/>
              <a:t>(v. 8)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Peter had seen other miracles</a:t>
            </a:r>
            <a:br>
              <a:rPr lang="en-US" sz="2400" i="1" dirty="0"/>
            </a:br>
            <a:r>
              <a:rPr lang="en-US" sz="2400" i="1" dirty="0"/>
              <a:t>(cf. Luke 4), but this was a turning point!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Jesus sought to calm his fears (v. 10) – fear /anxiety must turn to love and respect</a:t>
            </a:r>
          </a:p>
        </p:txBody>
      </p:sp>
    </p:spTree>
    <p:extLst>
      <p:ext uri="{BB962C8B-B14F-4D97-AF65-F5344CB8AC3E}">
        <p14:creationId xmlns:p14="http://schemas.microsoft.com/office/powerpoint/2010/main" val="299759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233915" y="1212112"/>
            <a:ext cx="248801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Humble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it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is Hard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19AB12-D854-452C-9517-0691E1B0F458}"/>
              </a:ext>
            </a:extLst>
          </p:cNvPr>
          <p:cNvSpPr txBox="1"/>
          <p:nvPr/>
        </p:nvSpPr>
        <p:spPr>
          <a:xfrm>
            <a:off x="3048000" y="287382"/>
            <a:ext cx="595666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Humility may not have been real easy for Peter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Peter humbly bowed before Jesus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God calls us to be humble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Call to be humble (Matt. 18:3-4;</a:t>
            </a:r>
            <a:br>
              <a:rPr lang="en-US" sz="2400" i="1" dirty="0"/>
            </a:br>
            <a:r>
              <a:rPr lang="en-US" sz="2400" i="1" dirty="0"/>
              <a:t>1 Pet. 5:5-6)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Times it may be hard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/>
              <a:t>When think better (Luke 18:9-14)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/>
              <a:t>When think valuable (Matt. 18:1-4)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/>
              <a:t>When think stronger (Gal. 6:1-3)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/>
              <a:t>When think know more (1 Cor. 8:1-2)</a:t>
            </a:r>
          </a:p>
        </p:txBody>
      </p:sp>
    </p:spTree>
    <p:extLst>
      <p:ext uri="{BB962C8B-B14F-4D97-AF65-F5344CB8AC3E}">
        <p14:creationId xmlns:p14="http://schemas.microsoft.com/office/powerpoint/2010/main" val="379535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01897F-F46A-4F34-860E-C72D4D55BA82}"/>
              </a:ext>
            </a:extLst>
          </p:cNvPr>
          <p:cNvSpPr/>
          <p:nvPr/>
        </p:nvSpPr>
        <p:spPr>
          <a:xfrm>
            <a:off x="1293698" y="-2696"/>
            <a:ext cx="65566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Nevertheless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00C23-08D5-4D9B-B1B2-D76DAD3F3659}"/>
              </a:ext>
            </a:extLst>
          </p:cNvPr>
          <p:cNvSpPr txBox="1"/>
          <p:nvPr/>
        </p:nvSpPr>
        <p:spPr>
          <a:xfrm>
            <a:off x="2810095" y="6048718"/>
            <a:ext cx="352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Luke 5:1-11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68018E-55E7-41B2-B58A-FEB12FF9E7CF}"/>
              </a:ext>
            </a:extLst>
          </p:cNvPr>
          <p:cNvSpPr/>
          <p:nvPr/>
        </p:nvSpPr>
        <p:spPr>
          <a:xfrm>
            <a:off x="622004" y="1427905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Obey – Even if Seems Unreasonable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396E51-9113-4779-AB97-03F2C3B40968}"/>
              </a:ext>
            </a:extLst>
          </p:cNvPr>
          <p:cNvSpPr/>
          <p:nvPr/>
        </p:nvSpPr>
        <p:spPr>
          <a:xfrm>
            <a:off x="1231980" y="5323587"/>
            <a:ext cx="6680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Lessons in Discipleship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44A995-4FCA-4BE4-9280-A6CD4950D20E}"/>
              </a:ext>
            </a:extLst>
          </p:cNvPr>
          <p:cNvSpPr/>
          <p:nvPr/>
        </p:nvSpPr>
        <p:spPr>
          <a:xfrm>
            <a:off x="622004" y="2219200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 Try – Even if Seems Impossible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054838-6836-4CEE-A307-AB936F31678A}"/>
              </a:ext>
            </a:extLst>
          </p:cNvPr>
          <p:cNvSpPr/>
          <p:nvPr/>
        </p:nvSpPr>
        <p:spPr>
          <a:xfrm>
            <a:off x="622004" y="3010494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 Continue On – Even if Weary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817847-713B-4270-A46E-D41A804370F9}"/>
              </a:ext>
            </a:extLst>
          </p:cNvPr>
          <p:cNvSpPr/>
          <p:nvPr/>
        </p:nvSpPr>
        <p:spPr>
          <a:xfrm>
            <a:off x="622004" y="3801789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4"/>
            </a:pP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 Humble – Even if it is Hard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BEA44C0-96F2-49FC-925F-D1416D5E950D}"/>
              </a:ext>
            </a:extLst>
          </p:cNvPr>
          <p:cNvSpPr/>
          <p:nvPr/>
        </p:nvSpPr>
        <p:spPr>
          <a:xfrm>
            <a:off x="622004" y="4593083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5"/>
            </a:pPr>
            <a:r>
              <a:rPr lang="en-US" sz="3200" b="1" dirty="0">
                <a:solidFill>
                  <a:schemeClr val="tx2"/>
                </a:solidFill>
                <a:latin typeface="Ink Free" panose="03080402000500000000" pitchFamily="66" charset="0"/>
              </a:rPr>
              <a:t>Forsake All – Even if it is Important</a:t>
            </a:r>
          </a:p>
        </p:txBody>
      </p:sp>
    </p:spTree>
    <p:extLst>
      <p:ext uri="{BB962C8B-B14F-4D97-AF65-F5344CB8AC3E}">
        <p14:creationId xmlns:p14="http://schemas.microsoft.com/office/powerpoint/2010/main" val="99021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74428" y="1212112"/>
            <a:ext cx="274319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Forsake</a:t>
            </a:r>
          </a:p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All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it is Important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0D4D40-D96A-4261-A200-8424A4AA91EF}"/>
              </a:ext>
            </a:extLst>
          </p:cNvPr>
          <p:cNvSpPr txBox="1"/>
          <p:nvPr/>
        </p:nvSpPr>
        <p:spPr>
          <a:xfrm>
            <a:off x="3048000" y="287382"/>
            <a:ext cx="59566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Jesus called upon them to be disciples which demanded them to forsake….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Left business &amp; boats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Wasn’t much – but all had!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When they had best day ever!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Left family (Matt. 4:22; Mark 1:20)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Left ALL!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Reason: Who they followed, what they became &amp; what doing far exceeded…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Forsaking / Leaving was immediate – not days later!</a:t>
            </a:r>
          </a:p>
        </p:txBody>
      </p:sp>
    </p:spTree>
    <p:extLst>
      <p:ext uri="{BB962C8B-B14F-4D97-AF65-F5344CB8AC3E}">
        <p14:creationId xmlns:p14="http://schemas.microsoft.com/office/powerpoint/2010/main" val="57934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74428" y="1212112"/>
            <a:ext cx="274319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Forsake</a:t>
            </a:r>
          </a:p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All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it is Important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0D4D40-D96A-4261-A200-8424A4AA91EF}"/>
              </a:ext>
            </a:extLst>
          </p:cNvPr>
          <p:cNvSpPr txBox="1"/>
          <p:nvPr/>
        </p:nvSpPr>
        <p:spPr>
          <a:xfrm>
            <a:off x="3048000" y="287382"/>
            <a:ext cx="595666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Jesus called upon them to be disciples which demanded them to forsake….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Discipleship demands we forsake all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Lord should always come first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Matt. 6:33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1 Pet. 3:15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Matt. 19:16-31 </a:t>
            </a:r>
          </a:p>
        </p:txBody>
      </p:sp>
    </p:spTree>
    <p:extLst>
      <p:ext uri="{BB962C8B-B14F-4D97-AF65-F5344CB8AC3E}">
        <p14:creationId xmlns:p14="http://schemas.microsoft.com/office/powerpoint/2010/main" val="155349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26" descr="D:\Projectr\GIFFiles\Christ 1.gif">
            <a:extLst>
              <a:ext uri="{FF2B5EF4-FFF2-40B4-BE49-F238E27FC236}">
                <a16:creationId xmlns:a16="http://schemas.microsoft.com/office/drawing/2014/main" id="{39F87235-DB34-4CDB-87DD-A96D4C229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762000"/>
            <a:ext cx="8520113" cy="551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Rectangle 1027">
            <a:extLst>
              <a:ext uri="{FF2B5EF4-FFF2-40B4-BE49-F238E27FC236}">
                <a16:creationId xmlns:a16="http://schemas.microsoft.com/office/drawing/2014/main" id="{05877663-B955-4671-AFC4-A2B29102D78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Christ’s Birth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74428" y="1212112"/>
            <a:ext cx="274319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Forsake</a:t>
            </a:r>
          </a:p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All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it is Important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0D4D40-D96A-4261-A200-8424A4AA91EF}"/>
              </a:ext>
            </a:extLst>
          </p:cNvPr>
          <p:cNvSpPr txBox="1"/>
          <p:nvPr/>
        </p:nvSpPr>
        <p:spPr>
          <a:xfrm>
            <a:off x="3048000" y="287382"/>
            <a:ext cx="595666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Jesus called upon them to be disciples which demanded them to forsake….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Discipleship demands we forsake all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Lord should always come first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Means: may cost you: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Money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Job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Friends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Relationships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Family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48552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74428" y="1212112"/>
            <a:ext cx="274319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Forsake</a:t>
            </a:r>
          </a:p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All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it is Important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0D4D40-D96A-4261-A200-8424A4AA91EF}"/>
              </a:ext>
            </a:extLst>
          </p:cNvPr>
          <p:cNvSpPr txBox="1"/>
          <p:nvPr/>
        </p:nvSpPr>
        <p:spPr>
          <a:xfrm>
            <a:off x="3048000" y="287382"/>
            <a:ext cx="595666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Jesus called upon them to be disciples which demanded them to forsake….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Discipleship demands we forsake all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Lord should always come first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Means: may cost you: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If not willing to forsake it all – not fit for the kingdom (Lk. 9:62)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469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01897F-F46A-4F34-860E-C72D4D55BA82}"/>
              </a:ext>
            </a:extLst>
          </p:cNvPr>
          <p:cNvSpPr/>
          <p:nvPr/>
        </p:nvSpPr>
        <p:spPr>
          <a:xfrm>
            <a:off x="1293698" y="-2696"/>
            <a:ext cx="65566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Nevertheless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00C23-08D5-4D9B-B1B2-D76DAD3F3659}"/>
              </a:ext>
            </a:extLst>
          </p:cNvPr>
          <p:cNvSpPr txBox="1"/>
          <p:nvPr/>
        </p:nvSpPr>
        <p:spPr>
          <a:xfrm>
            <a:off x="2810095" y="6048718"/>
            <a:ext cx="352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Luke 5:1-11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68018E-55E7-41B2-B58A-FEB12FF9E7CF}"/>
              </a:ext>
            </a:extLst>
          </p:cNvPr>
          <p:cNvSpPr/>
          <p:nvPr/>
        </p:nvSpPr>
        <p:spPr>
          <a:xfrm>
            <a:off x="622004" y="1427905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3200" b="1" dirty="0">
                <a:solidFill>
                  <a:schemeClr val="tx2"/>
                </a:solidFill>
                <a:latin typeface="Ink Free" panose="03080402000500000000" pitchFamily="66" charset="0"/>
              </a:rPr>
              <a:t>Obey – Even if Seems Unreasonable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396E51-9113-4779-AB97-03F2C3B40968}"/>
              </a:ext>
            </a:extLst>
          </p:cNvPr>
          <p:cNvSpPr/>
          <p:nvPr/>
        </p:nvSpPr>
        <p:spPr>
          <a:xfrm>
            <a:off x="1231980" y="5323587"/>
            <a:ext cx="6680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Lessons in Discipleship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44A995-4FCA-4BE4-9280-A6CD4950D20E}"/>
              </a:ext>
            </a:extLst>
          </p:cNvPr>
          <p:cNvSpPr/>
          <p:nvPr/>
        </p:nvSpPr>
        <p:spPr>
          <a:xfrm>
            <a:off x="622004" y="2219200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200" b="1" dirty="0">
                <a:solidFill>
                  <a:schemeClr val="tx2"/>
                </a:solidFill>
                <a:latin typeface="Ink Free" panose="03080402000500000000" pitchFamily="66" charset="0"/>
              </a:rPr>
              <a:t> Try – Even if Seems Impossible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054838-6836-4CEE-A307-AB936F31678A}"/>
              </a:ext>
            </a:extLst>
          </p:cNvPr>
          <p:cNvSpPr/>
          <p:nvPr/>
        </p:nvSpPr>
        <p:spPr>
          <a:xfrm>
            <a:off x="622004" y="3010494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3200" b="1" dirty="0">
                <a:solidFill>
                  <a:schemeClr val="tx2"/>
                </a:solidFill>
                <a:latin typeface="Ink Free" panose="03080402000500000000" pitchFamily="66" charset="0"/>
              </a:rPr>
              <a:t> Continue On – Even if Weary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817847-713B-4270-A46E-D41A804370F9}"/>
              </a:ext>
            </a:extLst>
          </p:cNvPr>
          <p:cNvSpPr/>
          <p:nvPr/>
        </p:nvSpPr>
        <p:spPr>
          <a:xfrm>
            <a:off x="622004" y="3801789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4"/>
            </a:pPr>
            <a:r>
              <a:rPr lang="en-US" sz="3200" b="1" dirty="0">
                <a:solidFill>
                  <a:schemeClr val="tx2"/>
                </a:solidFill>
                <a:latin typeface="Ink Free" panose="03080402000500000000" pitchFamily="66" charset="0"/>
              </a:rPr>
              <a:t> Humble – Even if it is Hard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BEA44C0-96F2-49FC-925F-D1416D5E950D}"/>
              </a:ext>
            </a:extLst>
          </p:cNvPr>
          <p:cNvSpPr/>
          <p:nvPr/>
        </p:nvSpPr>
        <p:spPr>
          <a:xfrm>
            <a:off x="622004" y="4593083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5"/>
            </a:pPr>
            <a:r>
              <a:rPr lang="en-US" sz="3200" b="1" dirty="0">
                <a:solidFill>
                  <a:schemeClr val="tx2"/>
                </a:solidFill>
                <a:latin typeface="Ink Free" panose="03080402000500000000" pitchFamily="66" charset="0"/>
              </a:rPr>
              <a:t>Forsake All – Even if it is Important</a:t>
            </a:r>
          </a:p>
        </p:txBody>
      </p:sp>
    </p:spTree>
    <p:extLst>
      <p:ext uri="{BB962C8B-B14F-4D97-AF65-F5344CB8AC3E}">
        <p14:creationId xmlns:p14="http://schemas.microsoft.com/office/powerpoint/2010/main" val="323622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D:\Projectr\GIFFiles\Sea of Galilee.gif">
            <a:extLst>
              <a:ext uri="{FF2B5EF4-FFF2-40B4-BE49-F238E27FC236}">
                <a16:creationId xmlns:a16="http://schemas.microsoft.com/office/drawing/2014/main" id="{E8A17CDA-0796-4620-AA8B-3C8D9939E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685800"/>
            <a:ext cx="8620125" cy="558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67" name="Rectangle 3">
            <a:extLst>
              <a:ext uri="{FF2B5EF4-FFF2-40B4-BE49-F238E27FC236}">
                <a16:creationId xmlns:a16="http://schemas.microsoft.com/office/drawing/2014/main" id="{093531D4-E989-4FCA-90BE-69D42B4D8ED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Sea of Galilee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A769A3-3D42-41B2-8055-E0AD8BB0130E}"/>
              </a:ext>
            </a:extLst>
          </p:cNvPr>
          <p:cNvSpPr/>
          <p:nvPr/>
        </p:nvSpPr>
        <p:spPr>
          <a:xfrm>
            <a:off x="879566" y="2331720"/>
            <a:ext cx="2743200" cy="2684417"/>
          </a:xfrm>
          <a:prstGeom prst="roundRect">
            <a:avLst>
              <a:gd name="adj" fmla="val 4312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to south of Capernaum on western side often called Gennesaret</a:t>
            </a:r>
          </a:p>
          <a:p>
            <a:pPr algn="ctr"/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lake itself called Sea of Tiberias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366F60-516B-4FA9-8AC3-056A7581E424}"/>
              </a:ext>
            </a:extLst>
          </p:cNvPr>
          <p:cNvSpPr txBox="1"/>
          <p:nvPr/>
        </p:nvSpPr>
        <p:spPr>
          <a:xfrm>
            <a:off x="2810097" y="5914343"/>
            <a:ext cx="3523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Luke 5:1-11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3A6AC6-0C40-428D-9E15-ACE2C9FD4D64}"/>
              </a:ext>
            </a:extLst>
          </p:cNvPr>
          <p:cNvSpPr txBox="1"/>
          <p:nvPr/>
        </p:nvSpPr>
        <p:spPr>
          <a:xfrm>
            <a:off x="609600" y="330927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Ink Free" panose="03080402000500000000" pitchFamily="66" charset="0"/>
              </a:rPr>
              <a:t>Call of the First Disciples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B4B3B-6716-4982-96AD-F472FFC18908}"/>
              </a:ext>
            </a:extLst>
          </p:cNvPr>
          <p:cNvSpPr txBox="1"/>
          <p:nvPr/>
        </p:nvSpPr>
        <p:spPr>
          <a:xfrm>
            <a:off x="1132114" y="1336821"/>
            <a:ext cx="74632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Setting: Lake of Gennesaret (Sea of Galilee)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As crowd presses – he enters a boat to teach (v. 3)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Peter &amp; fishing partners – washing nets after an unsuccessful night (v. 2)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Tells Peter to launch into deep &amp; cast net (v. 4)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Peter does so – even though – hadn’t worked all night (v. 5)</a:t>
            </a:r>
          </a:p>
        </p:txBody>
      </p:sp>
    </p:spTree>
    <p:extLst>
      <p:ext uri="{BB962C8B-B14F-4D97-AF65-F5344CB8AC3E}">
        <p14:creationId xmlns:p14="http://schemas.microsoft.com/office/powerpoint/2010/main" val="22763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C6F47A-682C-418C-BEF9-4B6B7F6F3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52" y="812615"/>
            <a:ext cx="3895205" cy="5232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79FFD8-69D3-478E-A6FC-1B059CF57944}"/>
              </a:ext>
            </a:extLst>
          </p:cNvPr>
          <p:cNvSpPr txBox="1"/>
          <p:nvPr/>
        </p:nvSpPr>
        <p:spPr>
          <a:xfrm>
            <a:off x="5164183" y="1001485"/>
            <a:ext cx="3387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Amazing Results!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6FCCEF-E03B-4840-B688-160DB6181129}"/>
              </a:ext>
            </a:extLst>
          </p:cNvPr>
          <p:cNvSpPr txBox="1"/>
          <p:nvPr/>
        </p:nvSpPr>
        <p:spPr>
          <a:xfrm>
            <a:off x="5164183" y="2145960"/>
            <a:ext cx="33876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Great number of fish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Filled net – began to break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Filled two boats – both began to sink</a:t>
            </a:r>
          </a:p>
        </p:txBody>
      </p:sp>
    </p:spTree>
    <p:extLst>
      <p:ext uri="{BB962C8B-B14F-4D97-AF65-F5344CB8AC3E}">
        <p14:creationId xmlns:p14="http://schemas.microsoft.com/office/powerpoint/2010/main" val="216446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366F60-516B-4FA9-8AC3-056A7581E424}"/>
              </a:ext>
            </a:extLst>
          </p:cNvPr>
          <p:cNvSpPr txBox="1"/>
          <p:nvPr/>
        </p:nvSpPr>
        <p:spPr>
          <a:xfrm>
            <a:off x="2810097" y="5914343"/>
            <a:ext cx="3523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Luke 5:1-11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3A6AC6-0C40-428D-9E15-ACE2C9FD4D64}"/>
              </a:ext>
            </a:extLst>
          </p:cNvPr>
          <p:cNvSpPr txBox="1"/>
          <p:nvPr/>
        </p:nvSpPr>
        <p:spPr>
          <a:xfrm>
            <a:off x="609600" y="330927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Ink Free" panose="03080402000500000000" pitchFamily="66" charset="0"/>
              </a:rPr>
              <a:t>Call of the First Disciples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B4B3B-6716-4982-96AD-F472FFC18908}"/>
              </a:ext>
            </a:extLst>
          </p:cNvPr>
          <p:cNvSpPr txBox="1"/>
          <p:nvPr/>
        </p:nvSpPr>
        <p:spPr>
          <a:xfrm>
            <a:off x="1132114" y="1336821"/>
            <a:ext cx="74632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Setting: Lake of Gennesaret (Sea of Galilee)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As crowd presses – he enters a boat to teach (v. 3)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Peter &amp; fishing partners – washing nets after an unsuccessful night (v. 2)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Tells Peter to launch into deep &amp; cast net (v. 4)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Peter does so – even though – hadn’t worked all night (v. 5)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Peter reacts with deep humility (vv.8-9)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Disciples forsook all and followed (vv. 10-11)</a:t>
            </a:r>
          </a:p>
        </p:txBody>
      </p:sp>
    </p:spTree>
    <p:extLst>
      <p:ext uri="{BB962C8B-B14F-4D97-AF65-F5344CB8AC3E}">
        <p14:creationId xmlns:p14="http://schemas.microsoft.com/office/powerpoint/2010/main" val="285914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876D10-4403-4C9E-9C4D-7A68D3C7EA50}"/>
              </a:ext>
            </a:extLst>
          </p:cNvPr>
          <p:cNvSpPr txBox="1"/>
          <p:nvPr/>
        </p:nvSpPr>
        <p:spPr>
          <a:xfrm>
            <a:off x="1075508" y="1613118"/>
            <a:ext cx="6992983" cy="378565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Luke 5:4–5 (NKJV)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He had stopped speaking, He said to Simon, “Launch out into the deep and let down your nets for a catch.” </a:t>
            </a: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Simon answered and said to Him, “Master, we have toiled all night and caught nothing; </a:t>
            </a:r>
            <a:r>
              <a:rPr lang="en-US" sz="2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nevertheless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Your word I will let down the net.”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93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A785CD-4B85-447A-8421-A8F6602C3BE8}"/>
              </a:ext>
            </a:extLst>
          </p:cNvPr>
          <p:cNvSpPr txBox="1"/>
          <p:nvPr/>
        </p:nvSpPr>
        <p:spPr>
          <a:xfrm rot="18382935">
            <a:off x="2785200" y="2971442"/>
            <a:ext cx="3587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Nevertheless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F8A7BCE5-A63E-4A39-BA9A-E89A06B33C5A}"/>
              </a:ext>
            </a:extLst>
          </p:cNvPr>
          <p:cNvSpPr/>
          <p:nvPr/>
        </p:nvSpPr>
        <p:spPr>
          <a:xfrm>
            <a:off x="3208385" y="1796902"/>
            <a:ext cx="404037" cy="3498111"/>
          </a:xfrm>
          <a:prstGeom prst="rightBrace">
            <a:avLst>
              <a:gd name="adj1" fmla="val 113596"/>
              <a:gd name="adj2" fmla="val 50000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10359DDA-FEA1-490E-8622-9D8427BBCB5F}"/>
              </a:ext>
            </a:extLst>
          </p:cNvPr>
          <p:cNvSpPr/>
          <p:nvPr/>
        </p:nvSpPr>
        <p:spPr>
          <a:xfrm flipH="1">
            <a:off x="5598030" y="1796902"/>
            <a:ext cx="404037" cy="3498111"/>
          </a:xfrm>
          <a:prstGeom prst="rightBrace">
            <a:avLst>
              <a:gd name="adj1" fmla="val 113596"/>
              <a:gd name="adj2" fmla="val 50000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128E05-3232-4BB2-B7B1-4460A6D1A725}"/>
              </a:ext>
            </a:extLst>
          </p:cNvPr>
          <p:cNvSpPr txBox="1"/>
          <p:nvPr/>
        </p:nvSpPr>
        <p:spPr>
          <a:xfrm>
            <a:off x="202019" y="2422572"/>
            <a:ext cx="34104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Fished all night (v. 5)</a:t>
            </a:r>
          </a:p>
          <a:p>
            <a:endParaRPr lang="en-US" sz="2800" b="1" dirty="0"/>
          </a:p>
          <a:p>
            <a:r>
              <a:rPr lang="en-US" sz="2800" b="1" dirty="0"/>
              <a:t>Caught nothing (v. 5)</a:t>
            </a:r>
          </a:p>
          <a:p>
            <a:endParaRPr lang="en-US" sz="2800" b="1" dirty="0"/>
          </a:p>
          <a:p>
            <a:r>
              <a:rPr lang="en-US" sz="2800" b="1" dirty="0"/>
              <a:t>Washing nets (v. 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529FFB-85AC-4CDE-975A-250E4C7BF376}"/>
              </a:ext>
            </a:extLst>
          </p:cNvPr>
          <p:cNvSpPr txBox="1"/>
          <p:nvPr/>
        </p:nvSpPr>
        <p:spPr>
          <a:xfrm>
            <a:off x="6002067" y="2422572"/>
            <a:ext cx="28654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Launch out (v. 4)</a:t>
            </a:r>
          </a:p>
          <a:p>
            <a:br>
              <a:rPr lang="en-US" sz="2800" b="1" dirty="0"/>
            </a:br>
            <a:r>
              <a:rPr lang="en-US" sz="2800" b="1" dirty="0"/>
              <a:t>Cast nets (v. 4)</a:t>
            </a:r>
          </a:p>
          <a:p>
            <a:endParaRPr lang="en-US" sz="2800" b="1" dirty="0"/>
          </a:p>
          <a:p>
            <a:r>
              <a:rPr lang="en-US" sz="2800" b="1" dirty="0"/>
              <a:t>At thy word (v. 4)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657825-8231-445B-9A03-86728DBD6293}"/>
              </a:ext>
            </a:extLst>
          </p:cNvPr>
          <p:cNvSpPr/>
          <p:nvPr/>
        </p:nvSpPr>
        <p:spPr>
          <a:xfrm>
            <a:off x="3633974" y="4694112"/>
            <a:ext cx="1968137" cy="1201802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Contrast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(ASV, ESV)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Spite of</a:t>
            </a:r>
          </a:p>
        </p:txBody>
      </p:sp>
    </p:spTree>
    <p:extLst>
      <p:ext uri="{BB962C8B-B14F-4D97-AF65-F5344CB8AC3E}">
        <p14:creationId xmlns:p14="http://schemas.microsoft.com/office/powerpoint/2010/main" val="359347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aj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2446</TotalTime>
  <Words>1632</Words>
  <Application>Microsoft Office PowerPoint</Application>
  <PresentationFormat>On-screen Show (4:3)</PresentationFormat>
  <Paragraphs>319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Arial Rounded MT Bold</vt:lpstr>
      <vt:lpstr>Trajan</vt:lpstr>
      <vt:lpstr>Calibri</vt:lpstr>
      <vt:lpstr>Calibri Light</vt:lpstr>
      <vt:lpstr>Comic Sans MS</vt:lpstr>
      <vt:lpstr>Times New Roman</vt:lpstr>
      <vt:lpstr>Arial</vt:lpstr>
      <vt:lpstr>Ink Free</vt:lpstr>
      <vt:lpstr>Wingdings</vt:lpstr>
      <vt:lpstr>Office Theme</vt:lpstr>
      <vt:lpstr>1_Office Theme</vt:lpstr>
      <vt:lpstr>2_Office Theme</vt:lpstr>
      <vt:lpstr>Default Design</vt:lpstr>
      <vt:lpstr>3_Default Design</vt:lpstr>
      <vt:lpstr>PowerPoint Presentation</vt:lpstr>
      <vt:lpstr>PowerPoint Presentation</vt:lpstr>
      <vt:lpstr>Christ’s Birth</vt:lpstr>
      <vt:lpstr>Sea of Galilee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Donnie V. Rader</dc:creator>
  <cp:lastModifiedBy>Richard Lidh</cp:lastModifiedBy>
  <cp:revision>45</cp:revision>
  <cp:lastPrinted>2021-11-08T04:47:04Z</cp:lastPrinted>
  <dcterms:created xsi:type="dcterms:W3CDTF">2018-08-31T14:13:59Z</dcterms:created>
  <dcterms:modified xsi:type="dcterms:W3CDTF">2021-11-08T04:47:07Z</dcterms:modified>
</cp:coreProperties>
</file>